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7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1" r:id="rId16"/>
    <p:sldId id="272" r:id="rId17"/>
    <p:sldId id="270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C897-7A38-4A6F-BDD4-E630EC9F028D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0338E-F067-4ECF-9966-8D24444EA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0338E-F067-4ECF-9966-8D24444EA95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5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37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57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82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28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21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38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1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6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7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BF67-36E4-4176-B23B-6F26DB2AC56C}" type="datetimeFigureOut">
              <a:rPr lang="pl-PL" smtClean="0"/>
              <a:t>2011-09-13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714F-18A0-427E-AE97-11ECAE7DDB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5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package" Target="../embeddings/Dokument_programu_Microsoft_Word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680" y="1052736"/>
            <a:ext cx="7523720" cy="70710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Ł O W I C Z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810125"/>
            <a:ext cx="6224736" cy="779115"/>
          </a:xfrm>
        </p:spPr>
        <p:txBody>
          <a:bodyPr/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Burmistrz Miasta Łowicza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2465" cy="332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pl-PL" sz="3600" b="1" dirty="0" smtClean="0">
                <a:effectLst/>
                <a:latin typeface="Times New Roman"/>
                <a:ea typeface="Times New Roman"/>
              </a:rPr>
              <a:t>Ulgi przy zakupie biletów MZK</a:t>
            </a:r>
          </a:p>
          <a:p>
            <a:pPr marL="0" indent="0" algn="ctr">
              <a:spcAft>
                <a:spcPts val="0"/>
              </a:spcAft>
              <a:buNone/>
            </a:pPr>
            <a:endParaRPr lang="pl-PL" sz="3600" dirty="0" smtClean="0">
              <a:effectLst/>
              <a:latin typeface="Times New Roman"/>
              <a:ea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l-PL" sz="3600" dirty="0" smtClean="0">
                <a:effectLst/>
                <a:latin typeface="Times New Roman"/>
                <a:ea typeface="Times New Roman"/>
              </a:rPr>
              <a:t>Z  programu  skorzystały   1254 osoby  , wykonały  2463  przejazdy  </a:t>
            </a:r>
            <a:r>
              <a:rPr lang="pl-PL" sz="3600" dirty="0">
                <a:solidFill>
                  <a:prstClr val="black"/>
                </a:solidFill>
                <a:latin typeface="Times New Roman"/>
                <a:ea typeface="Times New Roman"/>
              </a:rPr>
              <a:t>autobusami  MZK  w  Łowiczu </a:t>
            </a:r>
            <a:r>
              <a:rPr lang="pl-PL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pl-PL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0152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ulgi przy opłacie za pobyt dziecka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przedszkolu skorzystało 80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tym: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Przedszkole nr 1		19 dzieci</a:t>
            </a:r>
          </a:p>
          <a:p>
            <a:pPr marL="0" indent="0"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Przedszkole nr 2	   13dzieci	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Przedszkole nr 3         12 dzieci</a:t>
            </a:r>
          </a:p>
          <a:p>
            <a:pPr marL="0" indent="0" algn="ctr">
              <a:buNone/>
            </a:pPr>
            <a:r>
              <a:rPr lang="pl-P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Przedszkole nr 4	     8 dzieci		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Przedszkole nr 5          15 dzieci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Przedszkole </a:t>
            </a: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nr 7            2 dzieci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Przedszkole </a:t>
            </a:r>
            <a:r>
              <a:rPr lang="pl-P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nr 10         11dzieci</a:t>
            </a:r>
          </a:p>
          <a:p>
            <a:pPr marL="0" indent="0"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590465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pl-PL" b="1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b="1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Ulgi przy zakupie biletów na obiekty Ośrodka Sportu i Rekreacji</a:t>
            </a:r>
            <a:endParaRPr lang="pl-PL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 </a:t>
            </a:r>
            <a:endParaRPr lang="pl-PL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u="none" strike="noStrike" dirty="0" smtClean="0">
                <a:effectLst/>
                <a:latin typeface="Times New Roman"/>
                <a:ea typeface="Times New Roman"/>
              </a:rPr>
              <a:t> 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Pływalnia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 -205 osób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Siłownia  - 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4 osoby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2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476672"/>
            <a:ext cx="7920880" cy="604867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b="1" dirty="0" smtClean="0">
                <a:effectLst/>
                <a:latin typeface="Times New Roman"/>
                <a:ea typeface="Times New Roman"/>
              </a:rPr>
              <a:t>Ulgi przy zakupie biletów wstępu </a:t>
            </a:r>
            <a:r>
              <a:rPr lang="pl-PL" sz="3600" b="1" dirty="0" smtClean="0">
                <a:effectLst/>
                <a:latin typeface="Times New Roman"/>
                <a:ea typeface="Times New Roman"/>
              </a:rPr>
              <a:t/>
            </a:r>
            <a:br>
              <a:rPr lang="pl-PL" sz="3600" b="1" dirty="0" smtClean="0">
                <a:effectLst/>
                <a:latin typeface="Times New Roman"/>
                <a:ea typeface="Times New Roman"/>
              </a:rPr>
            </a:br>
            <a:r>
              <a:rPr lang="pl-PL" sz="3600" b="1" dirty="0" smtClean="0">
                <a:effectLst/>
                <a:latin typeface="Times New Roman"/>
                <a:ea typeface="Times New Roman"/>
              </a:rPr>
              <a:t>do </a:t>
            </a:r>
            <a:r>
              <a:rPr lang="pl-PL" sz="3600" b="1" dirty="0" smtClean="0">
                <a:effectLst/>
                <a:latin typeface="Times New Roman"/>
                <a:ea typeface="Times New Roman"/>
              </a:rPr>
              <a:t>kina</a:t>
            </a:r>
            <a:endParaRPr lang="pl-PL" sz="36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 </a:t>
            </a:r>
            <a:r>
              <a:rPr lang="pl-PL" sz="3600" dirty="0" smtClean="0">
                <a:effectLst/>
                <a:latin typeface="Times New Roman"/>
                <a:ea typeface="Times New Roman"/>
              </a:rPr>
              <a:t>Z ulgi przysługującej rodzinom </a:t>
            </a:r>
            <a:br>
              <a:rPr lang="pl-PL" sz="3600" dirty="0" smtClean="0">
                <a:effectLst/>
                <a:latin typeface="Times New Roman"/>
                <a:ea typeface="Times New Roman"/>
              </a:rPr>
            </a:br>
            <a:r>
              <a:rPr lang="pl-PL" sz="3600" dirty="0" smtClean="0">
                <a:effectLst/>
                <a:latin typeface="Times New Roman"/>
                <a:ea typeface="Times New Roman"/>
              </a:rPr>
              <a:t>w ramach Karty Dużej Rodziny 3+ </a:t>
            </a:r>
            <a:br>
              <a:rPr lang="pl-PL" sz="3600" dirty="0" smtClean="0">
                <a:effectLst/>
                <a:latin typeface="Times New Roman"/>
                <a:ea typeface="Times New Roman"/>
              </a:rPr>
            </a:br>
            <a:r>
              <a:rPr lang="pl-PL" sz="3600" dirty="0" smtClean="0">
                <a:effectLst/>
                <a:latin typeface="Times New Roman"/>
                <a:ea typeface="Times New Roman"/>
              </a:rPr>
              <a:t>w okresie od 1 listopada 2010 r. </a:t>
            </a:r>
            <a:r>
              <a:rPr lang="pl-PL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pl-PL" sz="3600" dirty="0" smtClean="0">
                <a:effectLst/>
                <a:latin typeface="Times New Roman"/>
                <a:ea typeface="Times New Roman"/>
              </a:rPr>
            </a:br>
            <a:r>
              <a:rPr lang="pl-PL" sz="3600" dirty="0" smtClean="0">
                <a:effectLst/>
                <a:latin typeface="Times New Roman"/>
                <a:ea typeface="Times New Roman"/>
              </a:rPr>
              <a:t>do 28 </a:t>
            </a:r>
            <a:r>
              <a:rPr lang="pl-PL" sz="3600" dirty="0" smtClean="0">
                <a:effectLst/>
                <a:latin typeface="Times New Roman"/>
                <a:ea typeface="Times New Roman"/>
              </a:rPr>
              <a:t>lutego 2011 r. skorzystało  </a:t>
            </a:r>
            <a:r>
              <a:rPr lang="pl-PL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pl-PL" sz="3600" dirty="0" smtClean="0">
                <a:effectLst/>
                <a:latin typeface="Times New Roman"/>
                <a:ea typeface="Times New Roman"/>
              </a:rPr>
            </a:br>
            <a:r>
              <a:rPr lang="pl-PL" sz="3600" b="1" dirty="0" smtClean="0">
                <a:effectLst/>
                <a:latin typeface="Times New Roman"/>
                <a:ea typeface="Times New Roman"/>
              </a:rPr>
              <a:t>235 </a:t>
            </a:r>
            <a:r>
              <a:rPr lang="pl-PL" sz="3600" dirty="0" smtClean="0">
                <a:effectLst/>
                <a:latin typeface="Times New Roman"/>
                <a:ea typeface="Times New Roman"/>
              </a:rPr>
              <a:t>osób.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77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6264696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     Wszystkie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zaproponowane  rozwiązania mają na celu wzmocnienie funkcji,  jak również  kondycji finansowej rodziny wielodzietnej. Niemniej jednak możliwości wsparcia rodzin wielodzietnych przez jednostkę samorządu terytorialnego są ograniczone prawem. </a:t>
            </a:r>
            <a:endParaRPr lang="pl-PL" dirty="0" smtClean="0">
              <a:effectLst/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>
                <a:latin typeface="Times New Roman"/>
                <a:ea typeface="Times New Roman"/>
              </a:rPr>
              <a:t> </a:t>
            </a:r>
            <a:r>
              <a:rPr lang="pl-PL" dirty="0" smtClean="0">
                <a:latin typeface="Times New Roman"/>
                <a:ea typeface="Times New Roman"/>
              </a:rPr>
              <a:t>   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Dlatego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też, zwróciliśmy się do łowickich przedsiębiorców, z apelem o przystąpienie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do 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„Programu Łowicka Karta Dużej Rodziny 3+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i 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Rodzin Zastępczych”. Dzięki czemu mogliśmy rozszerzyć ofertę skierowaną do rodzin wielodzietnych.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6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229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Księgarnia Pani Teresy Bednarek</a:t>
            </a:r>
          </a:p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Sklep odzieżowy Ewa-Styl</a:t>
            </a:r>
          </a:p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Sklep odzieżowy Styl Dziecka</a:t>
            </a:r>
          </a:p>
          <a:p>
            <a:pPr marL="0" indent="0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Poradnia Żywieniowa CMON</a:t>
            </a:r>
          </a:p>
          <a:p>
            <a:pPr marL="0" lvl="0" indent="0">
              <a:buNone/>
            </a:pPr>
            <a:r>
              <a:rPr lang="pl-PL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Zakład Fryzjerski Ewy </a:t>
            </a: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Tomeckiej</a:t>
            </a: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Studio Urody Oliwia</a:t>
            </a: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Sklep Łowicka Tradycja</a:t>
            </a: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Gabinet Masażu </a:t>
            </a:r>
            <a:r>
              <a:rPr lang="pl-PL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Arkadius</a:t>
            </a:r>
            <a:endParaRPr lang="pl-PL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Kawiarnia </a:t>
            </a:r>
            <a:r>
              <a:rPr lang="pl-PL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Cafe</a:t>
            </a: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Francesca</a:t>
            </a: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Restauracja Stara Łaźnia</a:t>
            </a:r>
          </a:p>
          <a:p>
            <a:pPr marL="0" lvl="0" indent="0">
              <a:buNone/>
            </a:pPr>
            <a:r>
              <a:rPr lang="pl-PL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Ośrodek Szkolenia Kierowców Rondo</a:t>
            </a:r>
            <a:endParaRPr lang="pl-PL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026152" cy="3377184"/>
          </a:xfrm>
        </p:spPr>
      </p:pic>
    </p:spTree>
    <p:extLst>
      <p:ext uri="{BB962C8B-B14F-4D97-AF65-F5344CB8AC3E}">
        <p14:creationId xmlns:p14="http://schemas.microsoft.com/office/powerpoint/2010/main" val="3605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l-PL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Łowicka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Karta Dużej Rodziny 3 Plus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daje szanse na lepsze życie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Łowiczu. </a:t>
            </a:r>
          </a:p>
          <a:p>
            <a:pPr marL="0" indent="0" algn="just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to lokalny program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dużymi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perspektywami rozwoju.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6000" dirty="0" smtClean="0"/>
          </a:p>
          <a:p>
            <a:pPr marL="0" indent="0" algn="ctr">
              <a:buNone/>
            </a:pPr>
            <a:r>
              <a:rPr lang="pl-PL" sz="6000" dirty="0" smtClean="0"/>
              <a:t>D Z I Ę K U J Ę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132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18658"/>
          </a:xfrm>
        </p:spPr>
        <p:txBody>
          <a:bodyPr>
            <a:normAutofit/>
          </a:bodyPr>
          <a:lstStyle/>
          <a:p>
            <a:r>
              <a:rPr lang="pl-PL" b="1" dirty="0"/>
              <a:t>P R O G R A M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Ł O W I C K A   K A R T A   D U Ż E J  R </a:t>
            </a:r>
            <a:r>
              <a:rPr lang="pl-PL" b="1" dirty="0" smtClean="0"/>
              <a:t>OD </a:t>
            </a:r>
            <a:r>
              <a:rPr lang="pl-PL" b="1" dirty="0"/>
              <a:t>Z I N Y  3 +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I  R O D Z I N Y  Z A S T Ę P C Z E J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8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9"/>
            <a:ext cx="8568952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Polityka prorodzinna zajmuje ważne miejsce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działaniach społecznych władz miasta Łowicza.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Jej </a:t>
            </a:r>
            <a:r>
              <a:rPr lang="pl-PL" dirty="0"/>
              <a:t>wynikiem  jest przyjęty przez Radę Miejską 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smtClean="0"/>
              <a:t>Łowiczu  </a:t>
            </a:r>
            <a:r>
              <a:rPr lang="pl-PL" dirty="0"/>
              <a:t>27 maja 2010 roku,</a:t>
            </a:r>
          </a:p>
          <a:p>
            <a:pPr marL="0" indent="0" algn="ctr">
              <a:buNone/>
            </a:pPr>
            <a:r>
              <a:rPr lang="pl-PL" dirty="0"/>
              <a:t> </a:t>
            </a:r>
          </a:p>
          <a:p>
            <a:pPr marL="0" indent="0" algn="ctr">
              <a:buNone/>
            </a:pPr>
            <a:r>
              <a:rPr lang="pl-PL" b="1" dirty="0"/>
              <a:t>P R O G R A M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r>
              <a:rPr lang="pl-PL" b="1" dirty="0" smtClean="0"/>
              <a:t>Ł </a:t>
            </a:r>
            <a:r>
              <a:rPr lang="pl-PL" b="1" dirty="0"/>
              <a:t>O W I C K A  </a:t>
            </a:r>
            <a:r>
              <a:rPr lang="pl-PL" b="1" dirty="0" smtClean="0"/>
              <a:t>K </a:t>
            </a:r>
            <a:r>
              <a:rPr lang="pl-PL" b="1" dirty="0"/>
              <a:t>A R T A  </a:t>
            </a:r>
            <a:r>
              <a:rPr lang="pl-PL" b="1" dirty="0" smtClean="0"/>
              <a:t>D </a:t>
            </a:r>
            <a:r>
              <a:rPr lang="pl-PL" b="1" dirty="0"/>
              <a:t>U Ż E J  R D Z I N Y  </a:t>
            </a:r>
            <a:r>
              <a:rPr lang="pl-PL" b="1" dirty="0" smtClean="0"/>
              <a:t>3 </a:t>
            </a:r>
            <a:r>
              <a:rPr lang="pl-PL" b="1" dirty="0"/>
              <a:t>+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I  R O D Z I N Y  Z A S T Ę P C Z E J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 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35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2578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pl-PL" b="1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Uchwała Nr LIX / 463 / 2010</a:t>
            </a:r>
            <a:endParaRPr lang="pl-PL" sz="44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Rady Miejskiej w Łowiczu</a:t>
            </a:r>
            <a:endParaRPr lang="pl-PL" sz="44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z dnia 27 maja 2010 r.</a:t>
            </a:r>
            <a:endParaRPr lang="pl-PL" sz="44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	w sprawie przyjęcia Programu „Łowicka Karta Dużej Rodziny 3+ i rodziny zastępczej” </a:t>
            </a:r>
            <a:b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na terenie Gminy Miasto Łowicz.</a:t>
            </a:r>
            <a:endParaRPr lang="pl-PL" sz="4400" dirty="0" smtClean="0">
              <a:effectLst/>
              <a:latin typeface="Times New Roman"/>
              <a:ea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9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61587"/>
              </p:ext>
            </p:extLst>
          </p:nvPr>
        </p:nvGraphicFramePr>
        <p:xfrm>
          <a:off x="1403648" y="1340768"/>
          <a:ext cx="67929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kument" r:id="rId4" imgW="6092918" imgH="4059328" progId="Word.Document.12">
                  <p:embed/>
                </p:oleObj>
              </mc:Choice>
              <mc:Fallback>
                <p:oleObj name="Dokument" r:id="rId4" imgW="6092918" imgH="4059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340768"/>
                        <a:ext cx="67929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56" y="1951348"/>
            <a:ext cx="4567287" cy="29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pl-PL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 Łowiczu mieszka 561 rodzin z co najmniej trojgiem dzieci w wieku do 24 lat,</a:t>
            </a:r>
            <a:br>
              <a:rPr lang="pl-PL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pl-PL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w tym : </a:t>
            </a:r>
          </a:p>
          <a:p>
            <a:pPr marL="0" indent="0" algn="just">
              <a:lnSpc>
                <a:spcPct val="150000"/>
              </a:lnSpc>
              <a:spcAft>
                <a:spcPts val="170"/>
              </a:spcAft>
              <a:buNone/>
            </a:pPr>
            <a:r>
              <a:rPr lang="pl-PL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- 447 rodzin z trojgiem dzieci,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- 114 rodzin z czworgiem dzieci i więcej. 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8743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92696"/>
            <a:ext cx="820891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Z informacji uzyskanych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z Powiatowego Centrum Pomocy Rodzinie w Łowiczu wynika,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że w naszym mieście funkcjonuje 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46 rodzin zastępczych, w których wychowuje się 66 dzieci.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Dotychczas wydaliśmy ponad 900 kart uprawniających do:</a:t>
            </a:r>
            <a:endParaRPr lang="pl-PL" sz="2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  <a:tabLst>
                <a:tab pos="495300" algn="l"/>
              </a:tabLst>
            </a:pPr>
            <a:r>
              <a:rPr lang="pl-P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zwiększonych dodatków do zasiłku rodzinnego z tytułu wychowania dziecka w rodzinie wielodzietnej oraz kształcenia i rehabilitacji dziecka niepełnosprawnego, </a:t>
            </a:r>
            <a:endParaRPr lang="pl-PL" sz="2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  <a:tabLst>
                <a:tab pos="495300" algn="l"/>
              </a:tabLst>
            </a:pPr>
            <a:r>
              <a:rPr lang="pl-PL" dirty="0" smtClean="0">
                <a:effectLst/>
                <a:latin typeface="Times New Roman"/>
                <a:ea typeface="Times New Roman"/>
              </a:rPr>
              <a:t>50% ulgi przy zakupie biletu MZK,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  <a:tabLst>
                <a:tab pos="495300" algn="l"/>
              </a:tabLst>
            </a:pPr>
            <a:r>
              <a:rPr lang="pl-PL" dirty="0" smtClean="0">
                <a:effectLst/>
                <a:latin typeface="Times New Roman"/>
                <a:ea typeface="Times New Roman"/>
              </a:rPr>
              <a:t>50% ulgi przy opłacie za pobyt dziecka w przedszkolu,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Times New Roman"/>
              <a:buChar char="-"/>
              <a:tabLst>
                <a:tab pos="495300" algn="l"/>
              </a:tabLst>
            </a:pPr>
            <a:r>
              <a:rPr lang="pl-PL" dirty="0" smtClean="0">
                <a:effectLst/>
                <a:latin typeface="Times New Roman"/>
                <a:ea typeface="Times New Roman"/>
              </a:rPr>
              <a:t>50% ulgi przy zakupie biletów na obiekty Ośrodka Sportu i Rekreacji, jak również do kina w Łowickim Ośrodku Kultury.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5865515"/>
          </a:xfrm>
        </p:spPr>
        <p:txBody>
          <a:bodyPr>
            <a:normAutofit fontScale="70000" lnSpcReduction="20000"/>
          </a:bodyPr>
          <a:lstStyle/>
          <a:p>
            <a:pPr lvl="0"/>
            <a:endParaRPr lang="pl-PL" dirty="0">
              <a:solidFill>
                <a:prstClr val="black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Dodatki do zasiłku rodzinnego 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Listopad 2010 r. wypłacono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22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 podwyższone dodatki z tytułu kształcenia i rehabilitacji dziecka niepełnosprawnego na kwotę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1 100zł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.</a:t>
            </a:r>
            <a:endParaRPr lang="pl-PL" sz="28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-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42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 podwyższone dodatki z tytułu wychowywania dziecka w rodzinie wielodzietnej na kwotę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2 100zł.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 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b="1" dirty="0" smtClean="0">
                <a:effectLst/>
                <a:latin typeface="Times New Roman"/>
                <a:ea typeface="Times New Roman"/>
              </a:rPr>
              <a:t>Grudzień  2010 r. wypłacono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-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22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 podwyższone dodatki z tytułu kształcenia i rehabilitacji dziecka niepełnosprawnego na kwotę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1 100zł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.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effectLst/>
                <a:latin typeface="Times New Roman"/>
                <a:ea typeface="Times New Roman"/>
              </a:rPr>
              <a:t>-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46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 podwyższonych  dodatków  z tytułu wychowywania dziecka </a:t>
            </a:r>
            <a:br>
              <a:rPr lang="pl-PL" dirty="0" smtClean="0">
                <a:effectLst/>
                <a:latin typeface="Times New Roman"/>
                <a:ea typeface="Times New Roman"/>
              </a:rPr>
            </a:br>
            <a:r>
              <a:rPr lang="pl-PL" dirty="0" smtClean="0">
                <a:effectLst/>
                <a:latin typeface="Times New Roman"/>
                <a:ea typeface="Times New Roman"/>
              </a:rPr>
              <a:t>w rodzinie wielodzietnej na kwotę </a:t>
            </a:r>
            <a:r>
              <a:rPr lang="pl-PL" b="1" dirty="0" smtClean="0">
                <a:effectLst/>
                <a:latin typeface="Times New Roman"/>
                <a:ea typeface="Times New Roman"/>
              </a:rPr>
              <a:t>2 300zł</a:t>
            </a:r>
            <a:r>
              <a:rPr lang="pl-PL" dirty="0" smtClean="0">
                <a:effectLst/>
                <a:latin typeface="Times New Roman"/>
                <a:ea typeface="Times New Roman"/>
              </a:rPr>
              <a:t>.</a:t>
            </a:r>
            <a:endParaRPr lang="pl-PL" sz="2800" dirty="0" smtClean="0">
              <a:effectLst/>
              <a:latin typeface="Times New Roman"/>
              <a:ea typeface="Times New Roman"/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293</Words>
  <Application>Microsoft Office PowerPoint</Application>
  <PresentationFormat>Pokaz na ekranie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Dokument</vt:lpstr>
      <vt:lpstr>Ł O W I C Z </vt:lpstr>
      <vt:lpstr>P R O G R A M     Ł O W I C K A   K A R T A   D U Ż E J  R OD Z I N Y  3 + I  R O D Z I N Y  Z A S T Ę P C Z E J 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Więckowska</dc:creator>
  <cp:lastModifiedBy>Krzysztof Kaliński</cp:lastModifiedBy>
  <cp:revision>19</cp:revision>
  <dcterms:created xsi:type="dcterms:W3CDTF">2011-09-13T10:42:26Z</dcterms:created>
  <dcterms:modified xsi:type="dcterms:W3CDTF">2011-09-13T13:18:34Z</dcterms:modified>
</cp:coreProperties>
</file>